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1" r:id="rId3"/>
    <p:sldId id="273" r:id="rId4"/>
    <p:sldId id="274" r:id="rId5"/>
    <p:sldId id="275" r:id="rId6"/>
    <p:sldId id="257" r:id="rId7"/>
    <p:sldId id="258" r:id="rId8"/>
    <p:sldId id="259" r:id="rId9"/>
    <p:sldId id="282" r:id="rId10"/>
    <p:sldId id="276" r:id="rId11"/>
    <p:sldId id="278" r:id="rId12"/>
    <p:sldId id="279" r:id="rId13"/>
    <p:sldId id="277" r:id="rId14"/>
    <p:sldId id="280" r:id="rId15"/>
    <p:sldId id="281" r:id="rId16"/>
    <p:sldId id="260" r:id="rId17"/>
    <p:sldId id="265" r:id="rId18"/>
    <p:sldId id="267" r:id="rId19"/>
    <p:sldId id="262" r:id="rId20"/>
    <p:sldId id="263" r:id="rId21"/>
    <p:sldId id="264" r:id="rId22"/>
    <p:sldId id="266" r:id="rId23"/>
    <p:sldId id="268" r:id="rId24"/>
    <p:sldId id="269" r:id="rId25"/>
    <p:sldId id="270" r:id="rId26"/>
    <p:sldId id="271" r:id="rId27"/>
    <p:sldId id="272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8CAA207-10BC-4830-A668-984700552CF3}" type="datetimeFigureOut">
              <a:rPr lang="ru-RU" smtClean="0"/>
              <a:pPr/>
              <a:t>12.10.2015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9CCB8B63-665C-418B-83F3-860D5986B7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AA207-10BC-4830-A668-984700552CF3}" type="datetimeFigureOut">
              <a:rPr lang="ru-RU" smtClean="0"/>
              <a:pPr/>
              <a:t>12.10.2015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B8B63-665C-418B-83F3-860D5986B7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AA207-10BC-4830-A668-984700552CF3}" type="datetimeFigureOut">
              <a:rPr lang="ru-RU" smtClean="0"/>
              <a:pPr/>
              <a:t>12.10.2015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B8B63-665C-418B-83F3-860D5986B7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8CAA207-10BC-4830-A668-984700552CF3}" type="datetimeFigureOut">
              <a:rPr lang="ru-RU" smtClean="0"/>
              <a:pPr/>
              <a:t>12.10.2015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CCB8B63-665C-418B-83F3-860D5986B7A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8CAA207-10BC-4830-A668-984700552CF3}" type="datetimeFigureOut">
              <a:rPr lang="ru-RU" smtClean="0"/>
              <a:pPr/>
              <a:t>12.10.2015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9CCB8B63-665C-418B-83F3-860D5986B7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AA207-10BC-4830-A668-984700552CF3}" type="datetimeFigureOut">
              <a:rPr lang="ru-RU" smtClean="0"/>
              <a:pPr/>
              <a:t>12.10.2015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B8B63-665C-418B-83F3-860D5986B7A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AA207-10BC-4830-A668-984700552CF3}" type="datetimeFigureOut">
              <a:rPr lang="ru-RU" smtClean="0"/>
              <a:pPr/>
              <a:t>12.10.2015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B8B63-665C-418B-83F3-860D5986B7A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8CAA207-10BC-4830-A668-984700552CF3}" type="datetimeFigureOut">
              <a:rPr lang="ru-RU" smtClean="0"/>
              <a:pPr/>
              <a:t>12.10.2015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CCB8B63-665C-418B-83F3-860D5986B7A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AA207-10BC-4830-A668-984700552CF3}" type="datetimeFigureOut">
              <a:rPr lang="ru-RU" smtClean="0"/>
              <a:pPr/>
              <a:t>12.10.2015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B8B63-665C-418B-83F3-860D5986B7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8CAA207-10BC-4830-A668-984700552CF3}" type="datetimeFigureOut">
              <a:rPr lang="ru-RU" smtClean="0"/>
              <a:pPr/>
              <a:t>12.10.2015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CCB8B63-665C-418B-83F3-860D5986B7A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8CAA207-10BC-4830-A668-984700552CF3}" type="datetimeFigureOut">
              <a:rPr lang="ru-RU" smtClean="0"/>
              <a:pPr/>
              <a:t>12.10.2015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CCB8B63-665C-418B-83F3-860D5986B7A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8CAA207-10BC-4830-A668-984700552CF3}" type="datetimeFigureOut">
              <a:rPr lang="ru-RU" smtClean="0"/>
              <a:pPr/>
              <a:t>12.10.2015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CCB8B63-665C-418B-83F3-860D5986B7A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slide" Target="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hyperlink" Target="http://ru.wiktionary.org/w/index.php?title=*k%D0%B0r%D0%B0d%D0%B0%C5%A1&amp;action=edit&amp;redlink=1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slide" Target="slide24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5%D0%B2%D1%80%D0%BE%D0%BF%D0%B0" TargetMode="External"/><Relationship Id="rId2" Type="http://schemas.openxmlformats.org/officeDocument/2006/relationships/hyperlink" Target="https://ru.wikipedia.org/wiki/%D0%90%D0%B7%D0%B8%D1%8F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tionary.org/w/index.php?title=Butterbrot&amp;action=edit&amp;redlink=1" TargetMode="External"/><Relationship Id="rId2" Type="http://schemas.openxmlformats.org/officeDocument/2006/relationships/hyperlink" Target="http://ru.wiktionary.org/wiki/%D0%BD%D0%B5%D0%BC%D0%B5%D1%86%D0%BA%D0%B8%D0%B9_%D1%8F%D0%B7%D1%8B%D0%BA" TargetMode="External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5" Type="http://schemas.openxmlformats.org/officeDocument/2006/relationships/hyperlink" Target="http://ru.wiktionary.org/wiki/%D0%BC%D0%B0%D1%81%D0%BB%D0%BE" TargetMode="External"/><Relationship Id="rId4" Type="http://schemas.openxmlformats.org/officeDocument/2006/relationships/hyperlink" Target="http://ru.wiktionary.org/wiki/%D1%85%D0%BB%D0%B5%D0%B1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tionary.org/wiki/%D0%B1%D1%80%D0%B5%D0%B7%D0%B0" TargetMode="External"/><Relationship Id="rId2" Type="http://schemas.openxmlformats.org/officeDocument/2006/relationships/hyperlink" Target="http://ru.wiktionary.org/wiki/%D0%B1%D1%8F%D1%80%D0%BE%D0%B7%D0%B0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ru.wiktionary.org/wiki/brzoza" TargetMode="External"/><Relationship Id="rId4" Type="http://schemas.openxmlformats.org/officeDocument/2006/relationships/hyperlink" Target="http://ru.wiktionary.org/wiki/b%C5%99%C3%ADza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ru.wikipedia.org/wiki/2_%D1%82%D1%8B%D1%81%D1%8F%D1%87%D0%B5%D0%BB%D0%B5%D1%82%D0%B8%D0%B5_%D0%B4%D0%BE_%D0%BD._%D1%8D.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332656"/>
            <a:ext cx="8458200" cy="1222375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Происхождение слов в русском языке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2348880"/>
            <a:ext cx="8458200" cy="9144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Заимствованные и исконно русские слова</a:t>
            </a:r>
            <a:endParaRPr lang="ru-RU" dirty="0"/>
          </a:p>
        </p:txBody>
      </p:sp>
      <p:pic>
        <p:nvPicPr>
          <p:cNvPr id="48130" name="Picture 2" descr="http://pix.vashdosug.ru/pix/feature540/performances/53/5269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2780928"/>
            <a:ext cx="6079604" cy="28709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Picture 3" descr="C:\Users\Mari\Desktop\1333360461_9263731e9a5faff45f5b2999180_pre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3429000"/>
            <a:ext cx="7467600" cy="114300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Восточные языки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Mari\Desktop\1333360465_687b349fef387a625d9e888f5dd_pre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97134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3429000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</a:rPr>
              <a:t>Латынь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Заимствования в русском языке в картинках! 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404" y="0"/>
            <a:ext cx="906459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492896"/>
            <a:ext cx="7467600" cy="114300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Немецкий язык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Заимствования в русском языке в картинках! 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462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132856"/>
            <a:ext cx="7467600" cy="114300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Французский язык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Заимствования в русском языке в картинках! 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492896"/>
            <a:ext cx="7467600" cy="114300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Греческий язык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Заимствования в русском языке в картинках! 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92347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420888"/>
            <a:ext cx="7467600" cy="114300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Английский язык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Как вы считаете из какого языка произошло слово </a:t>
            </a:r>
            <a:r>
              <a:rPr lang="ru-RU" b="1" dirty="0" smtClean="0"/>
              <a:t>«карандаш</a:t>
            </a:r>
            <a:r>
              <a:rPr lang="ru-RU" dirty="0" smtClean="0"/>
              <a:t>»?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  <a:hlinkClick r:id="rId2" action="ppaction://hlinksldjump"/>
              </a:rPr>
              <a:t>из английского</a:t>
            </a:r>
            <a:endParaRPr lang="ru-RU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  <a:hlinkClick r:id="rId2" action="ppaction://hlinksldjump"/>
              </a:rPr>
              <a:t>из французского</a:t>
            </a:r>
            <a:endParaRPr lang="ru-RU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  <a:hlinkClick r:id="rId3" action="ppaction://hlinksldjump"/>
              </a:rPr>
              <a:t>из тюркских языков</a:t>
            </a:r>
            <a:endParaRPr lang="ru-RU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  <a:hlinkClick r:id="rId2" action="ppaction://hlinksldjump"/>
              </a:rPr>
              <a:t>из древнегреческого языка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122" name="Picture 2" descr="http://es-kiz.ru/anime/wp-content/uploads/2013/02/karandash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276872"/>
            <a:ext cx="4104456" cy="29599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Как вы считаете из какого языка произошло слово </a:t>
            </a:r>
            <a:r>
              <a:rPr lang="ru-RU" b="1" dirty="0" smtClean="0"/>
              <a:t>«бутерброд</a:t>
            </a:r>
            <a:r>
              <a:rPr lang="ru-RU" dirty="0" smtClean="0"/>
              <a:t>»?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>
                <a:hlinkClick r:id="rId2" action="ppaction://hlinksldjump"/>
              </a:rPr>
              <a:t>исконно русское слово</a:t>
            </a:r>
            <a:endParaRPr lang="ru-RU" dirty="0" smtClean="0"/>
          </a:p>
          <a:p>
            <a:pPr>
              <a:buNone/>
            </a:pPr>
            <a:r>
              <a:rPr lang="ru-RU" dirty="0" smtClean="0">
                <a:hlinkClick r:id="rId2" action="ppaction://hlinksldjump"/>
              </a:rPr>
              <a:t>из английского</a:t>
            </a:r>
            <a:endParaRPr lang="ru-RU" dirty="0" smtClean="0"/>
          </a:p>
          <a:p>
            <a:pPr>
              <a:buNone/>
            </a:pPr>
            <a:r>
              <a:rPr lang="ru-RU" dirty="0" smtClean="0">
                <a:hlinkClick r:id="rId3" action="ppaction://hlinksldjump"/>
              </a:rPr>
              <a:t>из немецкого</a:t>
            </a:r>
            <a:endParaRPr lang="ru-RU" dirty="0" smtClean="0"/>
          </a:p>
          <a:p>
            <a:pPr>
              <a:buNone/>
            </a:pPr>
            <a:r>
              <a:rPr lang="ru-RU" dirty="0" smtClean="0">
                <a:hlinkClick r:id="rId2" action="ppaction://hlinksldjump"/>
              </a:rPr>
              <a:t>из итальянского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2050" name="Picture 2" descr="http://zastavki-oboi.ru/thumbs/chai_s_buterbrodom-449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2132856"/>
            <a:ext cx="4704522" cy="35283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xit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fltVal val="-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А  слово </a:t>
            </a:r>
            <a:r>
              <a:rPr lang="ru-RU" b="1" dirty="0" smtClean="0"/>
              <a:t>«береза</a:t>
            </a:r>
            <a:r>
              <a:rPr lang="ru-RU" dirty="0" smtClean="0"/>
              <a:t>»?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из скандинавских языков</a:t>
            </a:r>
          </a:p>
          <a:p>
            <a:pPr>
              <a:buNone/>
            </a:pPr>
            <a:r>
              <a:rPr lang="ru-RU" dirty="0" smtClean="0"/>
              <a:t>из португальского языка</a:t>
            </a:r>
          </a:p>
          <a:p>
            <a:pPr>
              <a:buNone/>
            </a:pPr>
            <a:r>
              <a:rPr lang="ru-RU" dirty="0" smtClean="0"/>
              <a:t>из немецкого языка</a:t>
            </a:r>
          </a:p>
          <a:p>
            <a:pPr>
              <a:buNone/>
            </a:pPr>
            <a:r>
              <a:rPr lang="ru-RU" dirty="0" smtClean="0">
                <a:hlinkClick r:id="rId2" action="ppaction://hlinksldjump"/>
              </a:rPr>
              <a:t>исконно русское слово</a:t>
            </a:r>
            <a:endParaRPr lang="ru-RU" dirty="0"/>
          </a:p>
        </p:txBody>
      </p:sp>
      <p:pic>
        <p:nvPicPr>
          <p:cNvPr id="6146" name="Picture 2" descr="http://www.stihi.ru/pics/2009/01/15/25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60648"/>
            <a:ext cx="4248472" cy="63643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3200" dirty="0" smtClean="0"/>
              <a:t>Происходит от </a:t>
            </a:r>
            <a:r>
              <a:rPr lang="ru-RU" sz="3200" dirty="0" err="1" smtClean="0"/>
              <a:t>тюркск</a:t>
            </a:r>
            <a:r>
              <a:rPr lang="ru-RU" sz="3200" dirty="0" smtClean="0"/>
              <a:t>. </a:t>
            </a:r>
            <a:r>
              <a:rPr lang="ru-RU" sz="3200" dirty="0" smtClean="0">
                <a:hlinkClick r:id="rId2" tooltip="*kаrаdаš (страница не существует)"/>
              </a:rPr>
              <a:t>*</a:t>
            </a:r>
            <a:r>
              <a:rPr lang="ru-RU" sz="3200" dirty="0" err="1" smtClean="0">
                <a:hlinkClick r:id="rId2" tooltip="*kаrаdаš (страница не существует)"/>
              </a:rPr>
              <a:t>kаrаdаš</a:t>
            </a:r>
            <a:r>
              <a:rPr lang="ru-RU" sz="3200" dirty="0" smtClean="0"/>
              <a:t> «черный камень»; </a:t>
            </a:r>
            <a:endParaRPr lang="ru-RU" sz="3200" dirty="0"/>
          </a:p>
        </p:txBody>
      </p:sp>
      <p:sp>
        <p:nvSpPr>
          <p:cNvPr id="4" name="Управляющая кнопка: назад 3">
            <a:hlinkClick r:id="rId3" action="ppaction://hlinksldjump" highlightClick="1"/>
          </p:cNvPr>
          <p:cNvSpPr/>
          <p:nvPr/>
        </p:nvSpPr>
        <p:spPr>
          <a:xfrm>
            <a:off x="611560" y="5877272"/>
            <a:ext cx="864096" cy="72008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035552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+mn-lt"/>
              </a:rPr>
              <a:t>Свое и чужое:</a:t>
            </a:r>
            <a:endParaRPr lang="ru-RU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908720"/>
            <a:ext cx="8280920" cy="561662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Большинство заимствованных слов в современном русском языке – это слова из неславянских языков: </a:t>
            </a:r>
            <a:r>
              <a:rPr lang="ru-RU" b="1" u="sng" dirty="0" smtClean="0"/>
              <a:t>греческого, скандинавского, английского, итальянского и т.д.</a:t>
            </a:r>
          </a:p>
          <a:p>
            <a:pPr>
              <a:buNone/>
            </a:pPr>
            <a:r>
              <a:rPr lang="ru-RU" dirty="0" smtClean="0"/>
              <a:t>Многие из них уже давно прижились в русском языке. </a:t>
            </a:r>
          </a:p>
          <a:p>
            <a:pPr>
              <a:buNone/>
            </a:pPr>
            <a:r>
              <a:rPr lang="ru-RU" dirty="0" smtClean="0"/>
              <a:t>Из </a:t>
            </a:r>
            <a:r>
              <a:rPr lang="ru-RU" sz="3600" b="1" dirty="0" smtClean="0">
                <a:latin typeface="American Retro" pitchFamily="66" charset="0"/>
                <a:hlinkClick r:id="rId2" action="ppaction://hlinksldjump"/>
              </a:rPr>
              <a:t>греческого языка</a:t>
            </a:r>
            <a:endParaRPr lang="ru-RU" sz="3600" b="1" dirty="0" smtClean="0">
              <a:latin typeface="American Retro" pitchFamily="66" charset="0"/>
            </a:endParaRPr>
          </a:p>
          <a:p>
            <a:pPr>
              <a:buNone/>
            </a:pPr>
            <a:r>
              <a:rPr lang="ru-RU" dirty="0" smtClean="0"/>
              <a:t>Многие музыкальные термины пришли в русский язык </a:t>
            </a:r>
            <a:r>
              <a:rPr lang="ru-RU" sz="3600" b="1" dirty="0" smtClean="0">
                <a:latin typeface="American Retro" pitchFamily="66" charset="0"/>
                <a:hlinkClick r:id="rId3" action="ppaction://hlinksldjump"/>
              </a:rPr>
              <a:t>из Италии</a:t>
            </a:r>
            <a:endParaRPr lang="ru-RU" sz="3600" dirty="0" smtClean="0">
              <a:latin typeface="American Retro" pitchFamily="66" charset="0"/>
            </a:endParaRPr>
          </a:p>
          <a:p>
            <a:pPr>
              <a:buNone/>
            </a:pPr>
            <a:r>
              <a:rPr lang="ru-RU" dirty="0" smtClean="0"/>
              <a:t>Многие современные понятия пришли к нам из </a:t>
            </a:r>
            <a:r>
              <a:rPr lang="ru-RU" sz="3600" b="1" dirty="0" smtClean="0">
                <a:latin typeface="American Retro" pitchFamily="66" charset="0"/>
                <a:hlinkClick r:id="rId4" action="ppaction://hlinksldjump"/>
              </a:rPr>
              <a:t>английского языка</a:t>
            </a:r>
            <a:endParaRPr lang="ru-RU" sz="3600" dirty="0" smtClean="0">
              <a:latin typeface="American Retro" pitchFamily="66" charset="0"/>
            </a:endParaRPr>
          </a:p>
          <a:p>
            <a:pPr>
              <a:buNone/>
            </a:pPr>
            <a:r>
              <a:rPr lang="ru-RU" b="1" dirty="0" smtClean="0"/>
              <a:t>Исконно русские слова</a:t>
            </a:r>
            <a:r>
              <a:rPr lang="ru-RU" dirty="0" smtClean="0"/>
              <a:t>: горшок, лошадь, петух, самовар, утка, баранка, корзина.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широко распространённых </a:t>
            </a:r>
            <a:r>
              <a:rPr lang="ru-RU" dirty="0" err="1" smtClean="0"/>
              <a:t>в</a:t>
            </a:r>
            <a:r>
              <a:rPr lang="ru-RU" dirty="0" err="1" smtClean="0">
                <a:hlinkClick r:id="rId2" tooltip="Азия"/>
              </a:rPr>
              <a:t>Азии</a:t>
            </a:r>
            <a:r>
              <a:rPr lang="ru-RU" dirty="0" smtClean="0"/>
              <a:t> и Восточной </a:t>
            </a:r>
            <a:r>
              <a:rPr lang="ru-RU" u="sng" dirty="0" smtClean="0">
                <a:hlinkClick r:id="rId3" tooltip="Европа"/>
              </a:rPr>
              <a:t>Европе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risovach.ru/upload/2012/12/mem/dzheki-chan_5236044_big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764704"/>
            <a:ext cx="8511003" cy="5400600"/>
          </a:xfrm>
          <a:prstGeom prst="rect">
            <a:avLst/>
          </a:prstGeom>
          <a:noFill/>
        </p:spPr>
      </p:pic>
      <p:sp>
        <p:nvSpPr>
          <p:cNvPr id="6" name="Управляющая кнопка: назад 5">
            <a:hlinkClick r:id="rId3" action="ppaction://hlinksldjump" highlightClick="1"/>
          </p:cNvPr>
          <p:cNvSpPr/>
          <p:nvPr/>
        </p:nvSpPr>
        <p:spPr>
          <a:xfrm>
            <a:off x="251520" y="6093296"/>
            <a:ext cx="864096" cy="57606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2800" dirty="0" smtClean="0"/>
              <a:t>Происходит от </a:t>
            </a:r>
            <a:r>
              <a:rPr lang="ru-RU" sz="2800" dirty="0" smtClean="0">
                <a:hlinkClick r:id="rId2" tooltip="немецкий язык"/>
              </a:rPr>
              <a:t>нем.</a:t>
            </a:r>
            <a:r>
              <a:rPr lang="ru-RU" sz="2800" dirty="0" smtClean="0"/>
              <a:t> </a:t>
            </a:r>
            <a:r>
              <a:rPr lang="ru-RU" sz="2800" dirty="0" err="1" smtClean="0">
                <a:hlinkClick r:id="rId3" tooltip="Butterbrot (страница не существует)"/>
              </a:rPr>
              <a:t>Butterbrot</a:t>
            </a:r>
            <a:r>
              <a:rPr lang="ru-RU" sz="2800" dirty="0" smtClean="0"/>
              <a:t> «</a:t>
            </a:r>
            <a:r>
              <a:rPr lang="ru-RU" sz="2800" dirty="0" smtClean="0">
                <a:hlinkClick r:id="rId4" tooltip="хлеб"/>
              </a:rPr>
              <a:t>хлеб</a:t>
            </a:r>
            <a:r>
              <a:rPr lang="ru-RU" sz="2800" dirty="0" smtClean="0"/>
              <a:t> с </a:t>
            </a:r>
            <a:r>
              <a:rPr lang="ru-RU" sz="2800" dirty="0" smtClean="0">
                <a:hlinkClick r:id="rId5" tooltip="масло"/>
              </a:rPr>
              <a:t>маслом</a:t>
            </a:r>
            <a:r>
              <a:rPr lang="ru-RU" sz="2800" dirty="0" smtClean="0"/>
              <a:t>» </a:t>
            </a:r>
            <a:endParaRPr lang="ru-RU" sz="2800" dirty="0"/>
          </a:p>
        </p:txBody>
      </p:sp>
      <p:sp>
        <p:nvSpPr>
          <p:cNvPr id="4" name="Управляющая кнопка: назад 3">
            <a:hlinkClick r:id="rId6" action="ppaction://hlinksldjump" highlightClick="1"/>
          </p:cNvPr>
          <p:cNvSpPr/>
          <p:nvPr/>
        </p:nvSpPr>
        <p:spPr>
          <a:xfrm>
            <a:off x="539552" y="5733256"/>
            <a:ext cx="720080" cy="72008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ctr">
              <a:buNone/>
            </a:pPr>
            <a:r>
              <a:rPr lang="ru-RU" sz="5400" b="1" dirty="0" smtClean="0"/>
              <a:t>Неверно!</a:t>
            </a:r>
            <a:endParaRPr lang="ru-RU" sz="5400" b="1" dirty="0"/>
          </a:p>
        </p:txBody>
      </p:sp>
      <p:pic>
        <p:nvPicPr>
          <p:cNvPr id="1026" name="Picture 2" descr="http://dostypno-o-remonte.com/wp-content/uploads/2011/09/znak-vopros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0"/>
            <a:ext cx="3960440" cy="5280587"/>
          </a:xfrm>
          <a:prstGeom prst="rect">
            <a:avLst/>
          </a:prstGeom>
          <a:noFill/>
        </p:spPr>
      </p:pic>
      <p:sp>
        <p:nvSpPr>
          <p:cNvPr id="5" name="Управляющая кнопка: назад 4">
            <a:hlinkClick r:id="rId3" action="ppaction://hlinksldjump" highlightClick="1"/>
          </p:cNvPr>
          <p:cNvSpPr/>
          <p:nvPr/>
        </p:nvSpPr>
        <p:spPr>
          <a:xfrm>
            <a:off x="395536" y="6165304"/>
            <a:ext cx="720080" cy="5040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мы заимствовали названия многих наук, а также понятий, связанных с учебой: </a:t>
            </a:r>
            <a:r>
              <a:rPr lang="ru-RU" b="1" dirty="0" smtClean="0"/>
              <a:t>«школа», «тетрадь», «философия», «филология», «грамота», «параграф» и т.д. </a:t>
            </a:r>
            <a:endParaRPr lang="ru-RU" b="1" dirty="0"/>
          </a:p>
        </p:txBody>
      </p:sp>
      <p:pic>
        <p:nvPicPr>
          <p:cNvPr id="4" name="Picture 2" descr="http://pokrovkaschool.ucoz.ru/11/10_pro_shkolu_uchiteley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874891">
            <a:off x="34642" y="3881941"/>
            <a:ext cx="3204557" cy="239467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8676" name="Picture 4" descr="http://domsnov.ru/foto/tetra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242076">
            <a:off x="5970525" y="3684524"/>
            <a:ext cx="2772887" cy="27728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Управляющая кнопка: назад 6">
            <a:hlinkClick r:id="rId4" action="ppaction://hlinksldjump" highlightClick="1"/>
          </p:cNvPr>
          <p:cNvSpPr/>
          <p:nvPr/>
        </p:nvSpPr>
        <p:spPr>
          <a:xfrm>
            <a:off x="4283968" y="6021288"/>
            <a:ext cx="576064" cy="5040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считающейся центром музыкальной культуры. Это такие слова, как </a:t>
            </a:r>
            <a:r>
              <a:rPr lang="ru-RU" b="1" dirty="0" smtClean="0"/>
              <a:t>«фортепиано», «барокко», «ария», «либретто», «тенор», «соната», «каватина» и т.п.</a:t>
            </a:r>
            <a:endParaRPr lang="ru-RU" b="1" dirty="0"/>
          </a:p>
        </p:txBody>
      </p:sp>
      <p:pic>
        <p:nvPicPr>
          <p:cNvPr id="27652" name="Picture 4" descr="http://www.belcanto.ru/media/images/place/grand_opera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258233">
            <a:off x="4282404" y="3398379"/>
            <a:ext cx="3888432" cy="306395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Управляющая кнопка: назад 6">
            <a:hlinkClick r:id="rId3" action="ppaction://hlinksldjump" highlightClick="1"/>
          </p:cNvPr>
          <p:cNvSpPr/>
          <p:nvPr/>
        </p:nvSpPr>
        <p:spPr>
          <a:xfrm>
            <a:off x="467544" y="6093296"/>
            <a:ext cx="720080" cy="5040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http://russiasport.ru/sites/default/files/15571-basketbo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3531337"/>
            <a:ext cx="3796476" cy="332666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 «ноутбук», «принтер», «киллер», «баскетбол», «футбол» </a:t>
            </a:r>
            <a:r>
              <a:rPr lang="ru-RU" dirty="0" smtClean="0"/>
              <a:t>и пр. Хотя все эти слова уже прижились в русском языке, всё равно мы можем определить, что они не являются исконно русскими.</a:t>
            </a:r>
            <a:endParaRPr lang="ru-RU" dirty="0"/>
          </a:p>
        </p:txBody>
      </p:sp>
      <p:pic>
        <p:nvPicPr>
          <p:cNvPr id="26626" name="Picture 2" descr="http://www.ixbt.com/portopc/acer/aspire-7535/big/45view-16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775864">
            <a:off x="638169" y="3749327"/>
            <a:ext cx="3603103" cy="2477690"/>
          </a:xfrm>
          <a:prstGeom prst="rect">
            <a:avLst/>
          </a:prstGeom>
          <a:noFill/>
        </p:spPr>
      </p:pic>
      <p:sp>
        <p:nvSpPr>
          <p:cNvPr id="6" name="Управляющая кнопка: назад 5">
            <a:hlinkClick r:id="rId4" action="ppaction://hlinksldjump" highlightClick="1"/>
          </p:cNvPr>
          <p:cNvSpPr/>
          <p:nvPr/>
        </p:nvSpPr>
        <p:spPr>
          <a:xfrm>
            <a:off x="3491880" y="6093296"/>
            <a:ext cx="576064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vi-VN" dirty="0" smtClean="0"/>
              <a:t>От праслав. , от кот. в числе прочего произошли: белор. </a:t>
            </a:r>
            <a:r>
              <a:rPr lang="vi-VN" dirty="0" smtClean="0">
                <a:hlinkClick r:id="rId2" tooltip="бяроза"/>
              </a:rPr>
              <a:t>бяро́за</a:t>
            </a:r>
            <a:r>
              <a:rPr lang="vi-VN" dirty="0" smtClean="0"/>
              <a:t>, укр. </a:t>
            </a:r>
            <a:r>
              <a:rPr lang="vi-VN" b="1" dirty="0" smtClean="0"/>
              <a:t>бере́за</a:t>
            </a:r>
            <a:r>
              <a:rPr lang="vi-VN" dirty="0" smtClean="0"/>
              <a:t>, болг. </a:t>
            </a:r>
            <a:r>
              <a:rPr lang="vi-VN" dirty="0" smtClean="0">
                <a:hlinkClick r:id="rId3" tooltip="бреза"/>
              </a:rPr>
              <a:t>бре́за</a:t>
            </a:r>
            <a:r>
              <a:rPr lang="vi-VN" dirty="0" smtClean="0"/>
              <a:t>, сербохорв. бре̏за, словенск. brė́za, чешск. </a:t>
            </a:r>
            <a:r>
              <a:rPr lang="vi-VN" dirty="0" smtClean="0">
                <a:hlinkClick r:id="rId4" tooltip="bříza"/>
              </a:rPr>
              <a:t>bříza</a:t>
            </a:r>
            <a:r>
              <a:rPr lang="vi-VN" dirty="0" smtClean="0"/>
              <a:t>, польск. </a:t>
            </a:r>
            <a:r>
              <a:rPr lang="vi-VN" dirty="0" smtClean="0">
                <a:hlinkClick r:id="rId5" tooltip="brzoza"/>
              </a:rPr>
              <a:t>brzoza</a:t>
            </a:r>
            <a:r>
              <a:rPr lang="vi-VN" dirty="0" smtClean="0"/>
              <a:t>, в.-луж. brěza, н.-луж. brjaza.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Как узнать из какого языка пришли слова?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484784"/>
            <a:ext cx="7787208" cy="4989168"/>
          </a:xfrm>
        </p:spPr>
        <p:txBody>
          <a:bodyPr/>
          <a:lstStyle/>
          <a:p>
            <a:pPr marL="457200" indent="-457200">
              <a:buNone/>
            </a:pPr>
            <a:r>
              <a:rPr lang="ru-RU" sz="2800" b="1" dirty="0" smtClean="0"/>
              <a:t>   Слова англичане (из английского языка):</a:t>
            </a:r>
          </a:p>
          <a:p>
            <a:pPr marL="457200" indent="-457200">
              <a:buNone/>
            </a:pPr>
            <a:r>
              <a:rPr lang="ru-RU" dirty="0" smtClean="0"/>
              <a:t>-сочетания букв </a:t>
            </a:r>
            <a:r>
              <a:rPr lang="ru-RU" b="1" dirty="0" err="1" smtClean="0"/>
              <a:t>инг</a:t>
            </a:r>
            <a:r>
              <a:rPr lang="ru-RU" dirty="0" smtClean="0"/>
              <a:t> в конце слова:</a:t>
            </a:r>
          </a:p>
          <a:p>
            <a:pPr marL="457200" indent="-457200"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митинг</a:t>
            </a:r>
          </a:p>
          <a:p>
            <a:pPr marL="457200" indent="-457200" algn="ctr">
              <a:buNone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маркетинг</a:t>
            </a:r>
          </a:p>
          <a:p>
            <a:pPr marL="457200" indent="-457200" algn="ctr">
              <a:buNone/>
            </a:pPr>
            <a:r>
              <a:rPr lang="ru-RU" b="1" dirty="0" smtClean="0">
                <a:solidFill>
                  <a:srgbClr val="7030A0"/>
                </a:solidFill>
              </a:rPr>
              <a:t>боулинг</a:t>
            </a:r>
          </a:p>
          <a:p>
            <a:pPr marL="457200" indent="-457200">
              <a:buNone/>
            </a:pPr>
            <a:r>
              <a:rPr lang="ru-RU" dirty="0" smtClean="0"/>
              <a:t>-сочетания букв </a:t>
            </a:r>
            <a:r>
              <a:rPr lang="ru-RU" b="1" dirty="0" err="1" smtClean="0"/>
              <a:t>дж</a:t>
            </a:r>
            <a:r>
              <a:rPr lang="ru-RU" dirty="0" smtClean="0"/>
              <a:t>:</a:t>
            </a:r>
          </a:p>
          <a:p>
            <a:pPr marL="457200" indent="-457200" algn="ctr">
              <a:buNone/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коттедж</a:t>
            </a:r>
          </a:p>
          <a:p>
            <a:pPr marL="457200" indent="-457200" algn="ctr">
              <a:buNone/>
            </a:pPr>
            <a:r>
              <a:rPr lang="ru-RU" b="1" dirty="0" smtClean="0">
                <a:solidFill>
                  <a:schemeClr val="accent3"/>
                </a:solidFill>
              </a:rPr>
              <a:t>джем</a:t>
            </a:r>
          </a:p>
          <a:p>
            <a:pPr marL="457200" indent="-457200">
              <a:buNone/>
            </a:pPr>
            <a:endParaRPr lang="ru-RU" dirty="0"/>
          </a:p>
        </p:txBody>
      </p:sp>
      <p:pic>
        <p:nvPicPr>
          <p:cNvPr id="3074" name="Picture 2" descr="http://1.bp.blogspot.com/_yWTjQoOaeyE/TLlho-gcqDI/AAAAAAAAABI/AWP9xAp1oT4/s1600/%D1%85%D0%B0%D1%80%D0%B0%D0%BA%D1%82%D0%B5%D1%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2743981"/>
            <a:ext cx="3024336" cy="38002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Слова из французского языка: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Сочетания букв </a:t>
            </a:r>
            <a:r>
              <a:rPr lang="ru-RU" b="1" dirty="0" err="1" smtClean="0"/>
              <a:t>кю</a:t>
            </a:r>
            <a:r>
              <a:rPr lang="ru-RU" b="1" dirty="0" smtClean="0"/>
              <a:t>, </a:t>
            </a:r>
            <a:r>
              <a:rPr lang="ru-RU" b="1" dirty="0" err="1" smtClean="0"/>
              <a:t>бю</a:t>
            </a:r>
            <a:r>
              <a:rPr lang="ru-RU" b="1" dirty="0" smtClean="0"/>
              <a:t>, ню</a:t>
            </a:r>
            <a:r>
              <a:rPr lang="ru-RU" dirty="0" smtClean="0"/>
              <a:t>: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маникюр 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бюро 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кювет</a:t>
            </a:r>
          </a:p>
          <a:p>
            <a:pPr>
              <a:buNone/>
            </a:pPr>
            <a:r>
              <a:rPr lang="ru-RU" dirty="0" smtClean="0"/>
              <a:t>Две гласные подряд: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вуаль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дуэль</a:t>
            </a:r>
          </a:p>
          <a:p>
            <a:pPr>
              <a:buNone/>
            </a:pPr>
            <a:r>
              <a:rPr lang="ru-RU" dirty="0" smtClean="0"/>
              <a:t>Слова оканчиваются на </a:t>
            </a:r>
            <a:r>
              <a:rPr lang="ru-RU" b="1" dirty="0" smtClean="0"/>
              <a:t>аж</a:t>
            </a:r>
            <a:r>
              <a:rPr lang="ru-RU" dirty="0" smtClean="0"/>
              <a:t>: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пассаж 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вираж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050" name="Picture 2" descr="http://parisweb.ru/wp-content/uploads/2013/01/13424242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2276872"/>
            <a:ext cx="3338226" cy="38667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Немецкие заимствования: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Сочетания букв </a:t>
            </a:r>
            <a:r>
              <a:rPr lang="ru-RU" b="1" dirty="0" err="1" smtClean="0"/>
              <a:t>шт</a:t>
            </a:r>
            <a:r>
              <a:rPr lang="ru-RU" b="1" dirty="0" smtClean="0"/>
              <a:t>, </a:t>
            </a:r>
            <a:r>
              <a:rPr lang="ru-RU" b="1" dirty="0" err="1" smtClean="0"/>
              <a:t>хт</a:t>
            </a:r>
            <a:r>
              <a:rPr lang="ru-RU" b="1" dirty="0" smtClean="0"/>
              <a:t>, </a:t>
            </a:r>
            <a:r>
              <a:rPr lang="ru-RU" b="1" dirty="0" err="1" smtClean="0"/>
              <a:t>шп</a:t>
            </a:r>
            <a:r>
              <a:rPr lang="ru-RU" dirty="0" smtClean="0"/>
              <a:t>:</a:t>
            </a:r>
          </a:p>
          <a:p>
            <a:pPr algn="ctr">
              <a:buNone/>
            </a:pPr>
            <a:r>
              <a:rPr lang="ru-RU" b="1" dirty="0" smtClean="0"/>
              <a:t>штаб</a:t>
            </a:r>
          </a:p>
          <a:p>
            <a:pPr algn="ctr">
              <a:buNone/>
            </a:pPr>
            <a:r>
              <a:rPr lang="ru-RU" b="1" dirty="0" smtClean="0"/>
              <a:t>вахта</a:t>
            </a:r>
          </a:p>
          <a:p>
            <a:pPr algn="ctr">
              <a:buNone/>
            </a:pPr>
            <a:r>
              <a:rPr lang="ru-RU" b="1" dirty="0" smtClean="0"/>
              <a:t>шпроты</a:t>
            </a:r>
            <a:endParaRPr lang="ru-RU" b="1" dirty="0"/>
          </a:p>
        </p:txBody>
      </p:sp>
      <p:pic>
        <p:nvPicPr>
          <p:cNvPr id="1026" name="Picture 2" descr="http://www.euromag.ru/storage/c/2013/07/10/1373451800_672030_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3789040"/>
            <a:ext cx="3960440" cy="26402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836712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 знали ли вы, что каждый день за обедом мы говорим с вами сразу на нескольких иностранных языках?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u="sng" dirty="0" smtClean="0"/>
              <a:t>Например:</a:t>
            </a:r>
          </a:p>
          <a:p>
            <a:pPr>
              <a:buNone/>
            </a:pPr>
            <a:r>
              <a:rPr lang="ru-RU" b="1" dirty="0" smtClean="0"/>
              <a:t>Пельмени</a:t>
            </a:r>
            <a:r>
              <a:rPr lang="ru-RU" dirty="0" smtClean="0"/>
              <a:t> -состоит из двух </a:t>
            </a:r>
            <a:r>
              <a:rPr lang="ru-RU" dirty="0" smtClean="0">
                <a:solidFill>
                  <a:srgbClr val="FF0000"/>
                </a:solidFill>
              </a:rPr>
              <a:t>финских </a:t>
            </a:r>
            <a:r>
              <a:rPr lang="ru-RU" dirty="0" smtClean="0"/>
              <a:t>корней</a:t>
            </a:r>
          </a:p>
          <a:p>
            <a:pPr>
              <a:buNone/>
            </a:pPr>
            <a:r>
              <a:rPr lang="ru-RU" b="1" dirty="0" smtClean="0"/>
              <a:t>«</a:t>
            </a:r>
            <a:r>
              <a:rPr lang="ru-RU" b="1" dirty="0" err="1" smtClean="0"/>
              <a:t>Пель</a:t>
            </a:r>
            <a:r>
              <a:rPr lang="ru-RU" b="1" dirty="0" smtClean="0"/>
              <a:t>»-</a:t>
            </a:r>
            <a:r>
              <a:rPr lang="ru-RU" dirty="0" smtClean="0"/>
              <a:t>ухо, а </a:t>
            </a:r>
            <a:r>
              <a:rPr lang="ru-RU" b="1" dirty="0" smtClean="0"/>
              <a:t>«</a:t>
            </a:r>
            <a:r>
              <a:rPr lang="ru-RU" b="1" dirty="0" err="1" smtClean="0"/>
              <a:t>мень</a:t>
            </a:r>
            <a:r>
              <a:rPr lang="ru-RU" b="1" dirty="0" smtClean="0"/>
              <a:t>»- </a:t>
            </a:r>
            <a:r>
              <a:rPr lang="ru-RU" dirty="0" smtClean="0"/>
              <a:t>тесто. </a:t>
            </a:r>
          </a:p>
          <a:p>
            <a:pPr>
              <a:buNone/>
            </a:pPr>
            <a:r>
              <a:rPr lang="ru-RU" dirty="0" smtClean="0"/>
              <a:t>Дословно- </a:t>
            </a:r>
            <a:r>
              <a:rPr lang="ru-RU" u="sng" dirty="0" smtClean="0">
                <a:solidFill>
                  <a:srgbClr val="FF0000"/>
                </a:solidFill>
              </a:rPr>
              <a:t>«уши из теста»</a:t>
            </a:r>
            <a:endParaRPr lang="ru-RU" u="sng" dirty="0">
              <a:solidFill>
                <a:srgbClr val="FF0000"/>
              </a:solidFill>
            </a:endParaRPr>
          </a:p>
        </p:txBody>
      </p:sp>
      <p:pic>
        <p:nvPicPr>
          <p:cNvPr id="51204" name="Picture 4" descr="http://www.velvet.by/files/userfiles/15118/pelmen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3090089"/>
            <a:ext cx="7583215" cy="37679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120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b="1" dirty="0" smtClean="0"/>
              <a:t>Вермишель -</a:t>
            </a:r>
            <a:r>
              <a:rPr lang="ru-RU" dirty="0" smtClean="0"/>
              <a:t> с итальянского языка  переводится как </a:t>
            </a:r>
            <a:r>
              <a:rPr lang="ru-RU" dirty="0" smtClean="0">
                <a:solidFill>
                  <a:srgbClr val="FF0000"/>
                </a:solidFill>
              </a:rPr>
              <a:t>«червячок».</a:t>
            </a:r>
          </a:p>
          <a:p>
            <a:endParaRPr lang="ru-RU" dirty="0"/>
          </a:p>
        </p:txBody>
      </p:sp>
      <p:pic>
        <p:nvPicPr>
          <p:cNvPr id="52226" name="Picture 2" descr="http://gorgaz.tomsk.ru/wp-content/uploads/2012/10/white-pas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564904"/>
            <a:ext cx="5280587" cy="39604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Салат с огурцами</a:t>
            </a:r>
          </a:p>
          <a:p>
            <a:pPr>
              <a:buNone/>
            </a:pPr>
            <a:r>
              <a:rPr lang="ru-RU" dirty="0" smtClean="0"/>
              <a:t>  </a:t>
            </a:r>
          </a:p>
          <a:p>
            <a:pPr>
              <a:buNone/>
            </a:pPr>
            <a:r>
              <a:rPr lang="ru-RU" sz="4000" b="1" dirty="0" smtClean="0">
                <a:latin typeface="American Retro" pitchFamily="66" charset="0"/>
              </a:rPr>
              <a:t>Огурец</a:t>
            </a:r>
            <a:r>
              <a:rPr lang="ru-RU" b="1" dirty="0" smtClean="0"/>
              <a:t>-</a:t>
            </a:r>
            <a:r>
              <a:rPr lang="ru-RU" dirty="0" smtClean="0"/>
              <a:t>с др.греч- </a:t>
            </a:r>
            <a:r>
              <a:rPr lang="ru-RU" b="1" i="1" dirty="0" smtClean="0"/>
              <a:t>«</a:t>
            </a:r>
            <a:r>
              <a:rPr lang="ru-RU" b="1" i="1" dirty="0" err="1" smtClean="0"/>
              <a:t>агурос</a:t>
            </a:r>
            <a:r>
              <a:rPr lang="ru-RU" b="1" i="1" dirty="0" smtClean="0"/>
              <a:t>»- </a:t>
            </a:r>
            <a:r>
              <a:rPr lang="ru-RU" dirty="0" smtClean="0"/>
              <a:t>неспелый, несозревший.</a:t>
            </a:r>
          </a:p>
          <a:p>
            <a:pPr>
              <a:buNone/>
            </a:pPr>
            <a:r>
              <a:rPr lang="ru-RU" dirty="0" smtClean="0"/>
              <a:t>Древнегреческий язык-это язык на котором говорили Аристотель и Платон еще во </a:t>
            </a:r>
            <a:r>
              <a:rPr lang="ru-RU" u="sng" dirty="0" smtClean="0">
                <a:hlinkClick r:id="rId2" tooltip="2 тысячелетие до н. э."/>
              </a:rPr>
              <a:t>2 тысячелетии до н. э.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53252" name="Picture 4" descr="http://www.art-pen.ru/wp-content/uploads/2011/09/Cucumber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620688"/>
            <a:ext cx="7727231" cy="57954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2420888"/>
            <a:ext cx="7457256" cy="4053064"/>
          </a:xfrm>
        </p:spPr>
        <p:txBody>
          <a:bodyPr/>
          <a:lstStyle/>
          <a:p>
            <a:pPr>
              <a:buNone/>
            </a:pPr>
            <a:r>
              <a:rPr lang="ru-RU" sz="4000" dirty="0" smtClean="0">
                <a:latin typeface="American Retro" pitchFamily="66" charset="0"/>
              </a:rPr>
              <a:t>   По подсчетам ученых, в русском языке примерно каждое </a:t>
            </a:r>
            <a:r>
              <a:rPr lang="ru-RU" sz="4000" b="1" dirty="0" smtClean="0">
                <a:latin typeface="American Retro" pitchFamily="66" charset="0"/>
              </a:rPr>
              <a:t>десятое слов</a:t>
            </a:r>
            <a:r>
              <a:rPr lang="ru-RU" sz="4000" dirty="0" smtClean="0">
                <a:latin typeface="American Retro" pitchFamily="66" charset="0"/>
              </a:rPr>
              <a:t>о заимствованное. </a:t>
            </a:r>
          </a:p>
          <a:p>
            <a:pPr>
              <a:buNone/>
            </a:pPr>
            <a:r>
              <a:rPr lang="ru-RU" sz="4000" dirty="0" smtClean="0">
                <a:latin typeface="American Retro" pitchFamily="66" charset="0"/>
              </a:rPr>
              <a:t>И все эти слова приспособили свое звучание, написание к законам русского языка.</a:t>
            </a:r>
            <a:endParaRPr lang="ru-RU" sz="4000" dirty="0">
              <a:latin typeface="American Retro" pitchFamily="66" charset="0"/>
            </a:endParaRPr>
          </a:p>
        </p:txBody>
      </p:sp>
      <p:pic>
        <p:nvPicPr>
          <p:cNvPr id="40962" name="Picture 2" descr="http://fb.ru/misc/i/gallery/12402/667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0"/>
            <a:ext cx="5328592" cy="26110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454</TotalTime>
  <Words>472</Words>
  <Application>Microsoft Office PowerPoint</Application>
  <PresentationFormat>Экран (4:3)</PresentationFormat>
  <Paragraphs>88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Эркер</vt:lpstr>
      <vt:lpstr>Происхождение слов в русском языке</vt:lpstr>
      <vt:lpstr>Свое и чужое:</vt:lpstr>
      <vt:lpstr>Как узнать из какого языка пришли слова?</vt:lpstr>
      <vt:lpstr>Слова из французского языка:</vt:lpstr>
      <vt:lpstr>Немецкие заимствования:</vt:lpstr>
      <vt:lpstr>А знали ли вы, что каждый день за обедом мы говорим с вами сразу на нескольких иностранных языках? </vt:lpstr>
      <vt:lpstr>Слайд 7</vt:lpstr>
      <vt:lpstr>Слайд 8</vt:lpstr>
      <vt:lpstr>Слайд 9</vt:lpstr>
      <vt:lpstr>Восточные языки</vt:lpstr>
      <vt:lpstr>Латынь</vt:lpstr>
      <vt:lpstr>Немецкий язык</vt:lpstr>
      <vt:lpstr>Французский язык</vt:lpstr>
      <vt:lpstr>Греческий язык</vt:lpstr>
      <vt:lpstr>Английский язык</vt:lpstr>
      <vt:lpstr>Задания: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Происхождение слов в русском языке</dc:title>
  <dc:creator>Mari</dc:creator>
  <cp:lastModifiedBy>Mari</cp:lastModifiedBy>
  <cp:revision>47</cp:revision>
  <dcterms:created xsi:type="dcterms:W3CDTF">2015-02-14T09:01:15Z</dcterms:created>
  <dcterms:modified xsi:type="dcterms:W3CDTF">2015-10-12T16:37:17Z</dcterms:modified>
</cp:coreProperties>
</file>